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6858000" cx="12192000"/>
  <p:notesSz cx="6858000" cy="9144000"/>
  <p:embeddedFontLst>
    <p:embeddedFont>
      <p:font typeface="Poppins"/>
      <p:regular r:id="rId32"/>
      <p:bold r:id="rId33"/>
      <p:italic r:id="rId34"/>
      <p:boldItalic r:id="rId35"/>
    </p:embeddedFont>
    <p:embeddedFont>
      <p:font typeface="Poppins SemiBold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0" roundtripDataSignature="AMtx7mjRKetynUctsXZL41/B+adkEf0r8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oppins-bold.fntdata"/><Relationship Id="rId10" Type="http://schemas.openxmlformats.org/officeDocument/2006/relationships/slide" Target="slides/slide5.xml"/><Relationship Id="rId32" Type="http://schemas.openxmlformats.org/officeDocument/2006/relationships/font" Target="fonts/Poppins-regular.fntdata"/><Relationship Id="rId13" Type="http://schemas.openxmlformats.org/officeDocument/2006/relationships/slide" Target="slides/slide8.xml"/><Relationship Id="rId35" Type="http://schemas.openxmlformats.org/officeDocument/2006/relationships/font" Target="fonts/Poppins-boldItalic.fntdata"/><Relationship Id="rId12" Type="http://schemas.openxmlformats.org/officeDocument/2006/relationships/slide" Target="slides/slide7.xml"/><Relationship Id="rId34" Type="http://schemas.openxmlformats.org/officeDocument/2006/relationships/font" Target="fonts/Poppins-italic.fntdata"/><Relationship Id="rId15" Type="http://schemas.openxmlformats.org/officeDocument/2006/relationships/slide" Target="slides/slide10.xml"/><Relationship Id="rId37" Type="http://schemas.openxmlformats.org/officeDocument/2006/relationships/font" Target="fonts/PoppinsSemiBold-bold.fntdata"/><Relationship Id="rId14" Type="http://schemas.openxmlformats.org/officeDocument/2006/relationships/slide" Target="slides/slide9.xml"/><Relationship Id="rId36" Type="http://schemas.openxmlformats.org/officeDocument/2006/relationships/font" Target="fonts/PoppinsSemiBold-regular.fntdata"/><Relationship Id="rId17" Type="http://schemas.openxmlformats.org/officeDocument/2006/relationships/slide" Target="slides/slide12.xml"/><Relationship Id="rId39" Type="http://schemas.openxmlformats.org/officeDocument/2006/relationships/font" Target="fonts/PoppinsSemiBold-boldItalic.fntdata"/><Relationship Id="rId16" Type="http://schemas.openxmlformats.org/officeDocument/2006/relationships/slide" Target="slides/slide11.xml"/><Relationship Id="rId38" Type="http://schemas.openxmlformats.org/officeDocument/2006/relationships/font" Target="fonts/PoppinsSemiBold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" name="Google Shape;23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8" name="Google Shape;23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5" name="Google Shape;25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1" name="Google Shape;26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2" name="Google Shape;27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4" name="Google Shape;28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0" name="Google Shape;29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" name="Google Shape;10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5" name="Google Shape;30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1" name="Google Shape;311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8" name="Google Shape;318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4" name="Google Shape;324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9" name="Google Shape;339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6" name="Google Shape;346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3" name="Google Shape;353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" name="Google Shape;15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3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3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3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3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jp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jpg"/><Relationship Id="rId4" Type="http://schemas.openxmlformats.org/officeDocument/2006/relationships/image" Target="../media/image34.png"/><Relationship Id="rId5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jpg"/><Relationship Id="rId4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jpg"/><Relationship Id="rId4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jpg"/><Relationship Id="rId4" Type="http://schemas.openxmlformats.org/officeDocument/2006/relationships/image" Target="../media/image38.png"/><Relationship Id="rId5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jpg"/><Relationship Id="rId4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jpg"/><Relationship Id="rId4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jpg"/><Relationship Id="rId4" Type="http://schemas.openxmlformats.org/officeDocument/2006/relationships/image" Target="../media/image5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Relationship Id="rId4" Type="http://schemas.openxmlformats.org/officeDocument/2006/relationships/image" Target="../media/image9.png"/><Relationship Id="rId5" Type="http://schemas.openxmlformats.org/officeDocument/2006/relationships/image" Target="../media/image17.png"/><Relationship Id="rId6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jpg"/><Relationship Id="rId4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jpg"/><Relationship Id="rId4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jpg"/><Relationship Id="rId4" Type="http://schemas.openxmlformats.org/officeDocument/2006/relationships/hyperlink" Target="https://youtu.be/AFdRecVV5NE" TargetMode="External"/><Relationship Id="rId5" Type="http://schemas.openxmlformats.org/officeDocument/2006/relationships/hyperlink" Target="https://youtu.be/_Nn6N1ZpxGs" TargetMode="External"/><Relationship Id="rId6" Type="http://schemas.openxmlformats.org/officeDocument/2006/relationships/hyperlink" Target="https://youtu.be/vSXbk3Z2eg4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jpg"/><Relationship Id="rId4" Type="http://schemas.openxmlformats.org/officeDocument/2006/relationships/image" Target="../media/image49.png"/><Relationship Id="rId10" Type="http://schemas.openxmlformats.org/officeDocument/2006/relationships/image" Target="../media/image46.png"/><Relationship Id="rId9" Type="http://schemas.openxmlformats.org/officeDocument/2006/relationships/image" Target="../media/image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1.png"/><Relationship Id="rId8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jpg"/><Relationship Id="rId4" Type="http://schemas.openxmlformats.org/officeDocument/2006/relationships/image" Target="../media/image13.pn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33.png"/><Relationship Id="rId8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14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jp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9795677" y="1945103"/>
            <a:ext cx="1959428" cy="5007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1127383" y="2285978"/>
            <a:ext cx="10240817" cy="16910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oppins SemiBold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OPTIMALISASI MEDIA SOSIAL (2) </a:t>
            </a:r>
            <a:endParaRPr b="0" i="0" sz="4800" u="none" cap="none" strike="noStrike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cxnSp>
        <p:nvCxnSpPr>
          <p:cNvPr id="91" name="Google Shape;91;p1"/>
          <p:cNvCxnSpPr/>
          <p:nvPr/>
        </p:nvCxnSpPr>
        <p:spPr>
          <a:xfrm rot="10800000">
            <a:off x="11517071" y="982061"/>
            <a:ext cx="0" cy="822232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 lim="800000"/>
            <a:headEnd len="sm" w="sm" type="none"/>
            <a:tailEnd len="med" w="med" type="stealth"/>
          </a:ln>
        </p:spPr>
      </p:cxnSp>
      <p:grpSp>
        <p:nvGrpSpPr>
          <p:cNvPr id="92" name="Google Shape;92;p1"/>
          <p:cNvGrpSpPr/>
          <p:nvPr/>
        </p:nvGrpSpPr>
        <p:grpSpPr>
          <a:xfrm>
            <a:off x="6453398" y="244444"/>
            <a:ext cx="5492168" cy="1315562"/>
            <a:chOff x="6453398" y="244444"/>
            <a:chExt cx="5492168" cy="1315562"/>
          </a:xfrm>
        </p:grpSpPr>
        <p:sp>
          <p:nvSpPr>
            <p:cNvPr id="93" name="Google Shape;93;p1"/>
            <p:cNvSpPr/>
            <p:nvPr/>
          </p:nvSpPr>
          <p:spPr>
            <a:xfrm>
              <a:off x="6634265" y="340468"/>
              <a:ext cx="5311301" cy="1138136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hape&#10;&#10;Description automatically generated with medium confidence" id="94" name="Google Shape;94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53398" y="244444"/>
              <a:ext cx="2622270" cy="13155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raphical user interface, application&#10;&#10;Description automatically generated" id="95" name="Google Shape;95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747829" y="343939"/>
              <a:ext cx="1138136" cy="113813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6" name="Google Shape;96;p1"/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96331" y="282711"/>
            <a:ext cx="886856" cy="1315563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"/>
          <p:cNvSpPr txBox="1"/>
          <p:nvPr/>
        </p:nvSpPr>
        <p:spPr>
          <a:xfrm>
            <a:off x="976416" y="6341962"/>
            <a:ext cx="10953964" cy="344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[[Versi 1.0]] – [[120322]]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"/>
          <p:cNvSpPr txBox="1"/>
          <p:nvPr/>
        </p:nvSpPr>
        <p:spPr>
          <a:xfrm>
            <a:off x="1279856" y="4604780"/>
            <a:ext cx="80727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[Instruktur]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1321475" y="5029275"/>
            <a:ext cx="483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#umkmpulihbersama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"/>
          <p:cNvSpPr txBox="1"/>
          <p:nvPr/>
        </p:nvSpPr>
        <p:spPr>
          <a:xfrm>
            <a:off x="160507" y="81967"/>
            <a:ext cx="609437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Digital Entrepreneurship Academy – 2022 </a:t>
            </a:r>
            <a:endParaRPr b="0" i="0" sz="9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4" name="Google Shape;214;p10"/>
          <p:cNvSpPr txBox="1"/>
          <p:nvPr/>
        </p:nvSpPr>
        <p:spPr>
          <a:xfrm>
            <a:off x="348968" y="6075412"/>
            <a:ext cx="32868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Instagram Story  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1388" y="576495"/>
            <a:ext cx="3649224" cy="522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0"/>
          <p:cNvSpPr txBox="1"/>
          <p:nvPr/>
        </p:nvSpPr>
        <p:spPr>
          <a:xfrm>
            <a:off x="4452551" y="6065797"/>
            <a:ext cx="32868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Reels 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0"/>
          <p:cNvSpPr txBox="1"/>
          <p:nvPr/>
        </p:nvSpPr>
        <p:spPr>
          <a:xfrm>
            <a:off x="8250195" y="6065797"/>
            <a:ext cx="32868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IG Live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86160" y="576495"/>
            <a:ext cx="3936964" cy="5274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8968" y="576495"/>
            <a:ext cx="3511600" cy="522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1"/>
          <p:cNvSpPr txBox="1"/>
          <p:nvPr/>
        </p:nvSpPr>
        <p:spPr>
          <a:xfrm>
            <a:off x="160507" y="81967"/>
            <a:ext cx="609437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Digital Entrepreneurship Academy – 2022 </a:t>
            </a:r>
            <a:endParaRPr b="0" i="0" sz="9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26" name="Google Shape;22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0786" y="607194"/>
            <a:ext cx="4436252" cy="5316173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1"/>
          <p:cNvSpPr txBox="1"/>
          <p:nvPr/>
        </p:nvSpPr>
        <p:spPr>
          <a:xfrm>
            <a:off x="432488" y="6075644"/>
            <a:ext cx="43248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Toko di Instagram 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1"/>
          <p:cNvSpPr txBox="1"/>
          <p:nvPr/>
        </p:nvSpPr>
        <p:spPr>
          <a:xfrm>
            <a:off x="6650256" y="6010778"/>
            <a:ext cx="43248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Sorotan 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50256" y="522066"/>
            <a:ext cx="4050695" cy="5259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2"/>
          <p:cNvSpPr txBox="1"/>
          <p:nvPr/>
        </p:nvSpPr>
        <p:spPr>
          <a:xfrm>
            <a:off x="160507" y="81967"/>
            <a:ext cx="609437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Digital Entrepreneurship Academy – 2022 </a:t>
            </a:r>
            <a:endParaRPr b="0" i="0" sz="9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35" name="Google Shape;23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8476" y="716692"/>
            <a:ext cx="10614453" cy="5436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0" name="Google Shape;240;p13"/>
          <p:cNvCxnSpPr>
            <a:stCxn id="241" idx="0"/>
          </p:cNvCxnSpPr>
          <p:nvPr/>
        </p:nvCxnSpPr>
        <p:spPr>
          <a:xfrm>
            <a:off x="2425677" y="2007643"/>
            <a:ext cx="0" cy="4850400"/>
          </a:xfrm>
          <a:prstGeom prst="straightConnector1">
            <a:avLst/>
          </a:prstGeom>
          <a:noFill/>
          <a:ln cap="flat" cmpd="sng" w="57150">
            <a:solidFill>
              <a:srgbClr val="F4B08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1" name="Google Shape;241;p13"/>
          <p:cNvSpPr/>
          <p:nvPr/>
        </p:nvSpPr>
        <p:spPr>
          <a:xfrm>
            <a:off x="2317665" y="2007643"/>
            <a:ext cx="216024" cy="21602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3"/>
          <p:cNvSpPr txBox="1"/>
          <p:nvPr/>
        </p:nvSpPr>
        <p:spPr>
          <a:xfrm>
            <a:off x="3356651" y="2382046"/>
            <a:ext cx="7203438" cy="634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3"/>
          <p:cNvSpPr/>
          <p:nvPr/>
        </p:nvSpPr>
        <p:spPr>
          <a:xfrm>
            <a:off x="2317665" y="3597764"/>
            <a:ext cx="216024" cy="21602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4" name="Google Shape;244;p13"/>
          <p:cNvGrpSpPr/>
          <p:nvPr/>
        </p:nvGrpSpPr>
        <p:grpSpPr>
          <a:xfrm>
            <a:off x="2926584" y="2260167"/>
            <a:ext cx="8063569" cy="1032789"/>
            <a:chOff x="2887034" y="2070508"/>
            <a:chExt cx="5093158" cy="1032789"/>
          </a:xfrm>
        </p:grpSpPr>
        <p:sp>
          <p:nvSpPr>
            <p:cNvPr id="245" name="Google Shape;245;p13"/>
            <p:cNvSpPr txBox="1"/>
            <p:nvPr/>
          </p:nvSpPr>
          <p:spPr>
            <a:xfrm>
              <a:off x="2897564" y="2580077"/>
              <a:ext cx="5082628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Calibri"/>
                <a:buNone/>
              </a:pPr>
              <a:r>
                <a:rPr b="0" i="0" lang="en-US" sz="2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Instagram Ads</a:t>
              </a:r>
              <a:endParaRPr b="0" i="0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13"/>
            <p:cNvSpPr txBox="1"/>
            <p:nvPr/>
          </p:nvSpPr>
          <p:spPr>
            <a:xfrm>
              <a:off x="2887034" y="2070508"/>
              <a:ext cx="487255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2800"/>
                <a:buFont typeface="Calibri"/>
                <a:buNone/>
              </a:pPr>
              <a:r>
                <a:rPr b="0" i="0" lang="en-US" sz="2800" u="none" cap="none" strike="noStrik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  <a:t>https://www.youtube.com/watch?v=btxXffFbGZg</a:t>
              </a:r>
              <a:endParaRPr b="0" i="0" sz="28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7" name="Google Shape;247;p13"/>
          <p:cNvSpPr/>
          <p:nvPr/>
        </p:nvSpPr>
        <p:spPr>
          <a:xfrm>
            <a:off x="2317665" y="5187884"/>
            <a:ext cx="216024" cy="21602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8" name="Google Shape;248;p13"/>
          <p:cNvGrpSpPr/>
          <p:nvPr/>
        </p:nvGrpSpPr>
        <p:grpSpPr>
          <a:xfrm>
            <a:off x="2926584" y="4024743"/>
            <a:ext cx="8192024" cy="1379165"/>
            <a:chOff x="3049302" y="2023648"/>
            <a:chExt cx="5174293" cy="1379165"/>
          </a:xfrm>
        </p:grpSpPr>
        <p:sp>
          <p:nvSpPr>
            <p:cNvPr id="249" name="Google Shape;249;p13"/>
            <p:cNvSpPr txBox="1"/>
            <p:nvPr/>
          </p:nvSpPr>
          <p:spPr>
            <a:xfrm>
              <a:off x="3095135" y="2941148"/>
              <a:ext cx="288032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Tips Jualan di Instagram</a:t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13"/>
            <p:cNvSpPr txBox="1"/>
            <p:nvPr/>
          </p:nvSpPr>
          <p:spPr>
            <a:xfrm>
              <a:off x="3049302" y="2023648"/>
              <a:ext cx="5174293" cy="11695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2800"/>
                <a:buFont typeface="Calibri"/>
                <a:buNone/>
              </a:pPr>
              <a:r>
                <a:rPr b="0" i="0" lang="en-US" sz="2800" u="none" cap="none" strike="noStrik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  <a:t>https://www.youtube.com/watch?v=B9LpGTifu3Y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2800"/>
                <a:buFont typeface="Calibri"/>
                <a:buNone/>
              </a:pPr>
              <a:r>
                <a:rPr b="0" i="0" lang="en-US" sz="2800" u="none" cap="none" strike="noStrik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  <a:t>https://www.youtube.com/watch?v=4gDbdymdTlI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1" name="Google Shape;251;p13"/>
          <p:cNvSpPr txBox="1"/>
          <p:nvPr/>
        </p:nvSpPr>
        <p:spPr>
          <a:xfrm>
            <a:off x="160507" y="81967"/>
            <a:ext cx="609437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Digital Entrepreneurship Academy – 2022 </a:t>
            </a:r>
            <a:endParaRPr b="0" i="0" sz="9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2" name="Google Shape;252;p13"/>
          <p:cNvSpPr txBox="1"/>
          <p:nvPr/>
        </p:nvSpPr>
        <p:spPr>
          <a:xfrm>
            <a:off x="2533689" y="640970"/>
            <a:ext cx="88493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Calibri"/>
              <a:buNone/>
            </a:pPr>
            <a:r>
              <a:rPr b="1" i="0" lang="en-US" sz="36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Video tentang Promosi di Instagram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 txBox="1"/>
          <p:nvPr/>
        </p:nvSpPr>
        <p:spPr>
          <a:xfrm>
            <a:off x="160507" y="81967"/>
            <a:ext cx="609437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Digital Entrepreneurship Academy – 2022 </a:t>
            </a:r>
            <a:endParaRPr b="0" i="0" sz="9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58" name="Google Shape;25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2043" y="766119"/>
            <a:ext cx="10466173" cy="521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5"/>
          <p:cNvSpPr/>
          <p:nvPr/>
        </p:nvSpPr>
        <p:spPr>
          <a:xfrm>
            <a:off x="0" y="0"/>
            <a:ext cx="329901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5"/>
          <p:cNvSpPr/>
          <p:nvPr/>
        </p:nvSpPr>
        <p:spPr>
          <a:xfrm>
            <a:off x="149455" y="5905728"/>
            <a:ext cx="807899" cy="807899"/>
          </a:xfrm>
          <a:prstGeom prst="corner">
            <a:avLst>
              <a:gd fmla="val 23355" name="adj1"/>
              <a:gd fmla="val 23357" name="adj2"/>
            </a:avLst>
          </a:prstGeom>
          <a:solidFill>
            <a:schemeClr val="lt1">
              <a:alpha val="4039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5"/>
          <p:cNvSpPr/>
          <p:nvPr/>
        </p:nvSpPr>
        <p:spPr>
          <a:xfrm>
            <a:off x="553404" y="2531764"/>
            <a:ext cx="2061054" cy="2077833"/>
          </a:xfrm>
          <a:custGeom>
            <a:rect b="b" l="l" r="r" t="t"/>
            <a:pathLst>
              <a:path extrusionOk="0" h="3234532" w="320841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5"/>
          <p:cNvSpPr txBox="1"/>
          <p:nvPr/>
        </p:nvSpPr>
        <p:spPr>
          <a:xfrm>
            <a:off x="160507" y="81967"/>
            <a:ext cx="609437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Digital Entrepreneurship Academy – 2022 </a:t>
            </a:r>
            <a:endParaRPr b="0" i="0" sz="9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7" name="Google Shape;267;p15"/>
          <p:cNvSpPr txBox="1"/>
          <p:nvPr/>
        </p:nvSpPr>
        <p:spPr>
          <a:xfrm>
            <a:off x="2932881" y="1978634"/>
            <a:ext cx="8245162" cy="11062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Youtube &amp; TikTok 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9450" y="3645630"/>
            <a:ext cx="2438611" cy="1646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54233" y="3645630"/>
            <a:ext cx="2670279" cy="1603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6"/>
          <p:cNvSpPr txBox="1"/>
          <p:nvPr/>
        </p:nvSpPr>
        <p:spPr>
          <a:xfrm>
            <a:off x="160507" y="81967"/>
            <a:ext cx="609437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Digital Entrepreneurship Academy – 2022 </a:t>
            </a:r>
            <a:endParaRPr b="0" i="0" sz="9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5" name="Google Shape;27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0703" y="420131"/>
            <a:ext cx="11429999" cy="599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7"/>
          <p:cNvSpPr txBox="1"/>
          <p:nvPr/>
        </p:nvSpPr>
        <p:spPr>
          <a:xfrm>
            <a:off x="160507" y="81967"/>
            <a:ext cx="609437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Digital Entrepreneurship Academy – 2022 </a:t>
            </a:r>
            <a:endParaRPr b="0" i="0" sz="9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81" name="Google Shape;28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0703" y="494271"/>
            <a:ext cx="11380573" cy="5918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8"/>
          <p:cNvSpPr txBox="1"/>
          <p:nvPr/>
        </p:nvSpPr>
        <p:spPr>
          <a:xfrm>
            <a:off x="160507" y="81967"/>
            <a:ext cx="609437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Digital Entrepreneurship Academy – 2022 </a:t>
            </a:r>
            <a:endParaRPr b="0" i="0" sz="9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87" name="Google Shape;28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411" y="691978"/>
            <a:ext cx="11046939" cy="548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19"/>
          <p:cNvGrpSpPr/>
          <p:nvPr/>
        </p:nvGrpSpPr>
        <p:grpSpPr>
          <a:xfrm rot="10800000">
            <a:off x="7939290" y="2482489"/>
            <a:ext cx="3709679" cy="2616887"/>
            <a:chOff x="0" y="1992982"/>
            <a:chExt cx="2635403" cy="3380234"/>
          </a:xfrm>
        </p:grpSpPr>
        <p:sp>
          <p:nvSpPr>
            <p:cNvPr id="293" name="Google Shape;293;p19"/>
            <p:cNvSpPr/>
            <p:nvPr/>
          </p:nvSpPr>
          <p:spPr>
            <a:xfrm>
              <a:off x="0" y="1992982"/>
              <a:ext cx="2555776" cy="33802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Calibri"/>
                <a:buNone/>
              </a:pPr>
              <a:r>
                <a:t/>
              </a:r>
              <a:endParaRPr b="0" i="0" sz="2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2589684" y="1992982"/>
              <a:ext cx="45719" cy="33802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Calibri"/>
                <a:buNone/>
              </a:pPr>
              <a:r>
                <a:t/>
              </a:r>
              <a:endParaRPr b="0" i="0" sz="2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5" name="Google Shape;295;p19"/>
          <p:cNvSpPr txBox="1"/>
          <p:nvPr/>
        </p:nvSpPr>
        <p:spPr>
          <a:xfrm>
            <a:off x="8524020" y="3198303"/>
            <a:ext cx="3007580" cy="13849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Video tentang Promosi di Youtube</a:t>
            </a:r>
            <a:endParaRPr b="1" i="0" sz="2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9"/>
          <p:cNvSpPr/>
          <p:nvPr/>
        </p:nvSpPr>
        <p:spPr>
          <a:xfrm>
            <a:off x="852663" y="764290"/>
            <a:ext cx="6380319" cy="1052579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9"/>
          <p:cNvSpPr/>
          <p:nvPr/>
        </p:nvSpPr>
        <p:spPr>
          <a:xfrm>
            <a:off x="950465" y="2296696"/>
            <a:ext cx="6380319" cy="1307159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9"/>
          <p:cNvSpPr/>
          <p:nvPr/>
        </p:nvSpPr>
        <p:spPr>
          <a:xfrm>
            <a:off x="833281" y="4021379"/>
            <a:ext cx="6380319" cy="1403844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9"/>
          <p:cNvSpPr txBox="1"/>
          <p:nvPr/>
        </p:nvSpPr>
        <p:spPr>
          <a:xfrm>
            <a:off x="1252319" y="988302"/>
            <a:ext cx="556768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Cara promosi channel youtube gratis https://youtu.be/pj-JzkppO0Y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9"/>
          <p:cNvSpPr txBox="1"/>
          <p:nvPr/>
        </p:nvSpPr>
        <p:spPr>
          <a:xfrm>
            <a:off x="1252319" y="2613528"/>
            <a:ext cx="596054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Cara Promosi Video Youtube Buat Freelance Content Creator Pemula Pt. 1 https://youtu.be/qRkaeqGpUAw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9"/>
          <p:cNvSpPr txBox="1"/>
          <p:nvPr/>
        </p:nvSpPr>
        <p:spPr>
          <a:xfrm>
            <a:off x="1252319" y="4261636"/>
            <a:ext cx="556768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Cara Ampuh Jualan dan Promosi di Youtube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https://youtu.be/sgDyp43oH2Y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9"/>
          <p:cNvSpPr txBox="1"/>
          <p:nvPr/>
        </p:nvSpPr>
        <p:spPr>
          <a:xfrm>
            <a:off x="1983530" y="133950"/>
            <a:ext cx="609437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8B99"/>
              </a:buClr>
              <a:buSzPts val="900"/>
              <a:buFont typeface="Poppins"/>
              <a:buNone/>
            </a:pPr>
            <a:r>
              <a:rPr b="0" i="0" lang="en-US" sz="900" u="none" cap="none" strike="noStrike">
                <a:solidFill>
                  <a:srgbClr val="7D8B99"/>
                </a:solidFill>
                <a:latin typeface="Poppins"/>
                <a:ea typeface="Poppins"/>
                <a:cs typeface="Poppins"/>
                <a:sym typeface="Poppins"/>
              </a:rPr>
              <a:t>| Digital Entrepreneurship Academy</a:t>
            </a:r>
            <a:endParaRPr b="0" i="0" sz="900" u="none" cap="none" strike="noStrike">
              <a:solidFill>
                <a:srgbClr val="7D8B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/>
          <p:nvPr/>
        </p:nvSpPr>
        <p:spPr>
          <a:xfrm>
            <a:off x="-3144" y="-17143"/>
            <a:ext cx="3750060" cy="6875143"/>
          </a:xfrm>
          <a:custGeom>
            <a:rect b="b" l="l" r="r" t="t"/>
            <a:pathLst>
              <a:path extrusionOk="0" h="10312714" w="5625090">
                <a:moveTo>
                  <a:pt x="0" y="0"/>
                </a:moveTo>
                <a:lnTo>
                  <a:pt x="1570228" y="0"/>
                </a:lnTo>
                <a:lnTo>
                  <a:pt x="1817757" y="75589"/>
                </a:lnTo>
                <a:cubicBezTo>
                  <a:pt x="3086740" y="508792"/>
                  <a:pt x="4180357" y="1389118"/>
                  <a:pt x="4871253" y="2585369"/>
                </a:cubicBezTo>
                <a:cubicBezTo>
                  <a:pt x="5876193" y="4325371"/>
                  <a:pt x="5876382" y="6469359"/>
                  <a:pt x="4871749" y="8209538"/>
                </a:cubicBezTo>
                <a:cubicBezTo>
                  <a:pt x="4369433" y="9079628"/>
                  <a:pt x="3654077" y="9782654"/>
                  <a:pt x="2813132" y="10268133"/>
                </a:cubicBezTo>
                <a:lnTo>
                  <a:pt x="2729795" y="10312714"/>
                </a:lnTo>
                <a:lnTo>
                  <a:pt x="910" y="10312714"/>
                </a:lnTo>
                <a:close/>
              </a:path>
            </a:pathLst>
          </a:custGeom>
          <a:solidFill>
            <a:srgbClr val="7F7F7F">
              <a:alpha val="3725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2180112" y="-10885"/>
            <a:ext cx="3404489" cy="2221398"/>
          </a:xfrm>
          <a:custGeom>
            <a:rect b="b" l="l" r="r" t="t"/>
            <a:pathLst>
              <a:path extrusionOk="0" h="3332097" w="5133645">
                <a:moveTo>
                  <a:pt x="0" y="0"/>
                </a:moveTo>
                <a:cubicBezTo>
                  <a:pt x="1405490" y="882964"/>
                  <a:pt x="2182073" y="1971959"/>
                  <a:pt x="2718867" y="3332097"/>
                </a:cubicBezTo>
                <a:lnTo>
                  <a:pt x="5133645" y="3326639"/>
                </a:lnTo>
              </a:path>
            </a:pathLst>
          </a:custGeom>
          <a:noFill/>
          <a:ln cap="flat" cmpd="sng" w="1905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1837372" y="-23082"/>
            <a:ext cx="4245150" cy="3361102"/>
          </a:xfrm>
          <a:custGeom>
            <a:rect b="b" l="l" r="r" t="t"/>
            <a:pathLst>
              <a:path extrusionOk="0" h="5041653" w="5917606">
                <a:moveTo>
                  <a:pt x="0" y="0"/>
                </a:moveTo>
                <a:cubicBezTo>
                  <a:pt x="1988349" y="1026811"/>
                  <a:pt x="3009136" y="3355306"/>
                  <a:pt x="3043967" y="5041653"/>
                </a:cubicBezTo>
                <a:lnTo>
                  <a:pt x="5917606" y="5031454"/>
                </a:lnTo>
              </a:path>
            </a:pathLst>
          </a:custGeom>
          <a:noFill/>
          <a:ln cap="flat" cmpd="sng" w="1905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1552668" y="-2942"/>
            <a:ext cx="4510981" cy="4509861"/>
          </a:xfrm>
          <a:custGeom>
            <a:rect b="b" l="l" r="r" t="t"/>
            <a:pathLst>
              <a:path extrusionOk="0" h="5042211" w="6157481">
                <a:moveTo>
                  <a:pt x="0" y="0"/>
                </a:moveTo>
                <a:cubicBezTo>
                  <a:pt x="2647339" y="886277"/>
                  <a:pt x="3586715" y="3365578"/>
                  <a:pt x="3043967" y="5041653"/>
                </a:cubicBezTo>
                <a:lnTo>
                  <a:pt x="6157481" y="5042211"/>
                </a:lnTo>
              </a:path>
            </a:pathLst>
          </a:custGeom>
          <a:noFill/>
          <a:ln cap="flat" cmpd="sng" w="1905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1162388" y="-9791"/>
            <a:ext cx="4386850" cy="5648149"/>
          </a:xfrm>
          <a:custGeom>
            <a:rect b="b" l="l" r="r" t="t"/>
            <a:pathLst>
              <a:path extrusionOk="0" h="5035817" w="5453192">
                <a:moveTo>
                  <a:pt x="0" y="0"/>
                </a:moveTo>
                <a:cubicBezTo>
                  <a:pt x="3150690" y="849061"/>
                  <a:pt x="4013837" y="3301636"/>
                  <a:pt x="2447860" y="5016076"/>
                </a:cubicBezTo>
                <a:lnTo>
                  <a:pt x="5453192" y="5035817"/>
                </a:lnTo>
              </a:path>
            </a:pathLst>
          </a:custGeom>
          <a:noFill/>
          <a:ln cap="flat" cmpd="sng" w="1905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" name="Google Shape;110;p2"/>
          <p:cNvGrpSpPr/>
          <p:nvPr/>
        </p:nvGrpSpPr>
        <p:grpSpPr>
          <a:xfrm>
            <a:off x="4748797" y="2273450"/>
            <a:ext cx="5721571" cy="646331"/>
            <a:chOff x="4818251" y="1294425"/>
            <a:chExt cx="5721570" cy="646331"/>
          </a:xfrm>
        </p:grpSpPr>
        <p:sp>
          <p:nvSpPr>
            <p:cNvPr id="111" name="Google Shape;111;p2"/>
            <p:cNvSpPr txBox="1"/>
            <p:nvPr/>
          </p:nvSpPr>
          <p:spPr>
            <a:xfrm>
              <a:off x="6032129" y="1363676"/>
              <a:ext cx="4507692" cy="5078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108000" spcFirstLastPara="1" rIns="1080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2700"/>
                <a:buFont typeface="Calibri"/>
                <a:buNone/>
              </a:pPr>
              <a:r>
                <a:rPr b="1" i="0" lang="en-US" sz="2700" u="none" cap="none" strike="noStrik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  <a:t>Instagram </a:t>
              </a:r>
              <a:endParaRPr b="1" i="0" sz="27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/>
            <p:cNvSpPr txBox="1"/>
            <p:nvPr/>
          </p:nvSpPr>
          <p:spPr>
            <a:xfrm>
              <a:off x="4818251" y="1294425"/>
              <a:ext cx="958096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108000" spcFirstLastPara="1" rIns="1080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Calibri"/>
                <a:buNone/>
              </a:pPr>
              <a:r>
                <a:rPr b="1" i="0" lang="en-US" sz="3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 b="1" i="0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" name="Google Shape;113;p2"/>
          <p:cNvGrpSpPr/>
          <p:nvPr/>
        </p:nvGrpSpPr>
        <p:grpSpPr>
          <a:xfrm>
            <a:off x="4927369" y="3572893"/>
            <a:ext cx="5721571" cy="646331"/>
            <a:chOff x="4818251" y="1294425"/>
            <a:chExt cx="5721570" cy="646331"/>
          </a:xfrm>
        </p:grpSpPr>
        <p:sp>
          <p:nvSpPr>
            <p:cNvPr id="114" name="Google Shape;114;p2"/>
            <p:cNvSpPr txBox="1"/>
            <p:nvPr/>
          </p:nvSpPr>
          <p:spPr>
            <a:xfrm>
              <a:off x="6032129" y="1363676"/>
              <a:ext cx="4507692" cy="5078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108000" spcFirstLastPara="1" rIns="1080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2700"/>
                <a:buFont typeface="Calibri"/>
                <a:buNone/>
              </a:pPr>
              <a:r>
                <a:rPr b="1" i="0" lang="en-US" sz="2700" u="none" cap="none" strike="noStrik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  <a:t>Youtube</a:t>
              </a:r>
              <a:endParaRPr b="1" i="0" sz="27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2"/>
            <p:cNvSpPr txBox="1"/>
            <p:nvPr/>
          </p:nvSpPr>
          <p:spPr>
            <a:xfrm>
              <a:off x="4818251" y="1294425"/>
              <a:ext cx="958096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108000" spcFirstLastPara="1" rIns="1080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Calibri"/>
                <a:buNone/>
              </a:pPr>
              <a:r>
                <a:rPr b="1" i="0" lang="en-US" sz="3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02</a:t>
              </a:r>
              <a:endParaRPr b="1" i="0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" name="Google Shape;116;p2"/>
          <p:cNvGrpSpPr/>
          <p:nvPr/>
        </p:nvGrpSpPr>
        <p:grpSpPr>
          <a:xfrm>
            <a:off x="4862975" y="4806674"/>
            <a:ext cx="5721571" cy="646331"/>
            <a:chOff x="4818251" y="1294425"/>
            <a:chExt cx="5721570" cy="646331"/>
          </a:xfrm>
        </p:grpSpPr>
        <p:sp>
          <p:nvSpPr>
            <p:cNvPr id="117" name="Google Shape;117;p2"/>
            <p:cNvSpPr txBox="1"/>
            <p:nvPr/>
          </p:nvSpPr>
          <p:spPr>
            <a:xfrm>
              <a:off x="6032129" y="1363676"/>
              <a:ext cx="4507692" cy="5078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108000" spcFirstLastPara="1" rIns="1080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2700"/>
                <a:buFont typeface="Calibri"/>
                <a:buNone/>
              </a:pPr>
              <a:r>
                <a:rPr b="1" i="0" lang="en-US" sz="2700" u="none" cap="none" strike="noStrik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  <a:t>TikTok </a:t>
              </a:r>
              <a:endParaRPr b="1" i="0" sz="27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"/>
            <p:cNvSpPr txBox="1"/>
            <p:nvPr/>
          </p:nvSpPr>
          <p:spPr>
            <a:xfrm>
              <a:off x="4818251" y="1294425"/>
              <a:ext cx="958096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108000" spcFirstLastPara="1" rIns="1080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Calibri"/>
                <a:buNone/>
              </a:pPr>
              <a:r>
                <a:rPr b="1" i="0" lang="en-US" sz="3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03</a:t>
              </a:r>
              <a:endParaRPr b="1" i="0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" name="Google Shape;119;p2"/>
          <p:cNvSpPr txBox="1"/>
          <p:nvPr/>
        </p:nvSpPr>
        <p:spPr>
          <a:xfrm>
            <a:off x="160507" y="81967"/>
            <a:ext cx="609437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Digital Entrepreneurship Academy – 2022 </a:t>
            </a:r>
            <a:endParaRPr b="0" i="0" sz="9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7723761" y="356296"/>
            <a:ext cx="3198846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Agenda Pembelajaran</a:t>
            </a:r>
            <a:endParaRPr b="1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" name="Google Shape;121;p2"/>
          <p:cNvGrpSpPr/>
          <p:nvPr/>
        </p:nvGrpSpPr>
        <p:grpSpPr>
          <a:xfrm>
            <a:off x="94454" y="356296"/>
            <a:ext cx="4299507" cy="1029879"/>
            <a:chOff x="6453398" y="244444"/>
            <a:chExt cx="5492168" cy="1315562"/>
          </a:xfrm>
        </p:grpSpPr>
        <p:sp>
          <p:nvSpPr>
            <p:cNvPr id="122" name="Google Shape;122;p2"/>
            <p:cNvSpPr/>
            <p:nvPr/>
          </p:nvSpPr>
          <p:spPr>
            <a:xfrm>
              <a:off x="6634265" y="340468"/>
              <a:ext cx="5311301" cy="1138136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hape&#10;&#10;Description automatically generated with medium confidence" id="123" name="Google Shape;123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53398" y="244444"/>
              <a:ext cx="2622270" cy="13155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raphical user interface, application&#10;&#10;Description automatically generated" id="124" name="Google Shape;124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747829" y="343939"/>
              <a:ext cx="1138136" cy="113813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5" name="Google Shape;125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94994" y="397709"/>
            <a:ext cx="793513" cy="1035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0"/>
          <p:cNvSpPr txBox="1"/>
          <p:nvPr/>
        </p:nvSpPr>
        <p:spPr>
          <a:xfrm>
            <a:off x="160507" y="81967"/>
            <a:ext cx="609437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Digital Entrepreneurship Academy – 2022 </a:t>
            </a:r>
            <a:endParaRPr b="0" i="0" sz="9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08" name="Google Shape;30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3124" y="667265"/>
            <a:ext cx="10873946" cy="5424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1"/>
          <p:cNvSpPr txBox="1"/>
          <p:nvPr/>
        </p:nvSpPr>
        <p:spPr>
          <a:xfrm>
            <a:off x="160507" y="81967"/>
            <a:ext cx="609437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Digital Entrepreneurship Academy – 2022 </a:t>
            </a:r>
            <a:endParaRPr b="0" i="0" sz="9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4" name="Google Shape;314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FFFF00"/>
                </a:solidFill>
              </a:rPr>
              <a:t>Tentang TikTok </a:t>
            </a:r>
            <a:endParaRPr b="1" sz="4000">
              <a:solidFill>
                <a:srgbClr val="FFFF00"/>
              </a:solidFill>
            </a:endParaRPr>
          </a:p>
        </p:txBody>
      </p:sp>
      <p:sp>
        <p:nvSpPr>
          <p:cNvPr id="315" name="Google Shape;315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TikTok ada dua versi, yaitu TikTok biasa dan versi Lite.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Versi Lite memiliki kapasitas download lebih sedikit. TikTok Lite juga hanya bisa mengunggah video maksimal berdurasi 15 detik, sedangkan TikTok biasa bisa maksimal 3 menit</a:t>
            </a:r>
            <a:endParaRPr>
              <a:solidFill>
                <a:schemeClr val="lt1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Yang kita akan bahas dan gunakan dalam usaha kita adalah TikTok versi biasa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Tampilan yang muncul di TikTok disebut sebagai FYP atau For Your Page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Tampilan ini mirip dengan feed di Instagram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2"/>
          <p:cNvSpPr txBox="1"/>
          <p:nvPr/>
        </p:nvSpPr>
        <p:spPr>
          <a:xfrm>
            <a:off x="160507" y="81967"/>
            <a:ext cx="609437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Digital Entrepreneurship Academy – 2022 </a:t>
            </a:r>
            <a:endParaRPr b="0" i="0" sz="9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21" name="Google Shape;32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3124" y="654909"/>
            <a:ext cx="10935730" cy="5474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oogle Shape;326;p23"/>
          <p:cNvGrpSpPr/>
          <p:nvPr/>
        </p:nvGrpSpPr>
        <p:grpSpPr>
          <a:xfrm rot="10800000">
            <a:off x="960729" y="1984776"/>
            <a:ext cx="2943089" cy="2587224"/>
            <a:chOff x="0" y="1992982"/>
            <a:chExt cx="2635403" cy="3380234"/>
          </a:xfrm>
        </p:grpSpPr>
        <p:sp>
          <p:nvSpPr>
            <p:cNvPr id="327" name="Google Shape;327;p23"/>
            <p:cNvSpPr/>
            <p:nvPr/>
          </p:nvSpPr>
          <p:spPr>
            <a:xfrm>
              <a:off x="0" y="1992982"/>
              <a:ext cx="2555776" cy="33802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Calibri"/>
                <a:buNone/>
              </a:pPr>
              <a:r>
                <a:t/>
              </a:r>
              <a:endParaRPr b="0" i="0" sz="2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23"/>
            <p:cNvSpPr/>
            <p:nvPr/>
          </p:nvSpPr>
          <p:spPr>
            <a:xfrm>
              <a:off x="2589684" y="1992982"/>
              <a:ext cx="45719" cy="33802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Calibri"/>
                <a:buNone/>
              </a:pPr>
              <a:r>
                <a:t/>
              </a:r>
              <a:endParaRPr b="0" i="0" sz="2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9" name="Google Shape;329;p23"/>
          <p:cNvSpPr txBox="1"/>
          <p:nvPr/>
        </p:nvSpPr>
        <p:spPr>
          <a:xfrm>
            <a:off x="1473001" y="2124226"/>
            <a:ext cx="2343208" cy="2308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Calibri"/>
              <a:buNone/>
            </a:pPr>
            <a:r>
              <a:rPr b="1" i="0" lang="en-US" sz="36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Video tentang Promosi di TikTok </a:t>
            </a:r>
            <a:endParaRPr b="1" i="0" sz="3600" u="none" cap="none" strike="noStrike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3"/>
          <p:cNvSpPr/>
          <p:nvPr/>
        </p:nvSpPr>
        <p:spPr>
          <a:xfrm>
            <a:off x="4663441" y="800789"/>
            <a:ext cx="6567830" cy="1183987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3"/>
          <p:cNvSpPr/>
          <p:nvPr/>
        </p:nvSpPr>
        <p:spPr>
          <a:xfrm>
            <a:off x="4628846" y="2388859"/>
            <a:ext cx="6567830" cy="132041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3"/>
          <p:cNvSpPr/>
          <p:nvPr/>
        </p:nvSpPr>
        <p:spPr>
          <a:xfrm>
            <a:off x="4663441" y="4281231"/>
            <a:ext cx="6567830" cy="1183987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3"/>
          <p:cNvSpPr txBox="1"/>
          <p:nvPr/>
        </p:nvSpPr>
        <p:spPr>
          <a:xfrm>
            <a:off x="5096564" y="963149"/>
            <a:ext cx="555111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Cara Daftar Tiktok Shop Terlengkap, Cara Jualan Di Tiktok Shop https://youtu.be/tnhinU74PEk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3"/>
          <p:cNvSpPr txBox="1"/>
          <p:nvPr/>
        </p:nvSpPr>
        <p:spPr>
          <a:xfrm>
            <a:off x="5030523" y="2743920"/>
            <a:ext cx="576447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Panduan TikTok Ads untuk Bisnis Online Anda 2021 : https://youtu.be/WX3NlIwnLD4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3"/>
          <p:cNvSpPr txBox="1"/>
          <p:nvPr/>
        </p:nvSpPr>
        <p:spPr>
          <a:xfrm>
            <a:off x="5096564" y="4542321"/>
            <a:ext cx="613155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Cara Mudah Bikin Iklan Tiktok Untuk Pemula https://youtu.be/bsxMOQxpbFI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3"/>
          <p:cNvSpPr txBox="1"/>
          <p:nvPr/>
        </p:nvSpPr>
        <p:spPr>
          <a:xfrm>
            <a:off x="160507" y="81967"/>
            <a:ext cx="609437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Digital Entrepreneurship Academy – 2022 </a:t>
            </a:r>
            <a:endParaRPr b="0" i="0" sz="9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"/>
          <p:cNvSpPr txBox="1"/>
          <p:nvPr/>
        </p:nvSpPr>
        <p:spPr>
          <a:xfrm>
            <a:off x="160507" y="81967"/>
            <a:ext cx="609437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Digital Entrepreneurship Academy – 2022 </a:t>
            </a:r>
            <a:endParaRPr b="0" i="0" sz="9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2" name="Google Shape;342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FFFF00"/>
                </a:solidFill>
              </a:rPr>
              <a:t>Pintasan (Link) Media Sosial 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343" name="Google Shape;343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lang="en-US" sz="3200">
                <a:solidFill>
                  <a:schemeClr val="lt1"/>
                </a:solidFill>
              </a:rPr>
              <a:t>Media sosial dapat dihubungkan dengan WhatsApp dan Marketplace (Shopee, Tokopedia, dll) melalui pintasan/link dengan menggunakan linktree atau lynk.id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lang="en-US" sz="3200">
                <a:solidFill>
                  <a:schemeClr val="lt1"/>
                </a:solidFill>
              </a:rPr>
              <a:t>Aplikasi link.id adalah hasil kreasi anak bangsa Indonesia yang perlu kita dukung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lang="en-US" sz="3200">
                <a:solidFill>
                  <a:schemeClr val="lt1"/>
                </a:solidFill>
              </a:rPr>
              <a:t>Aplikasi linktree dan lynk.id ada yang gratis dan berbayar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/>
          <p:nvPr/>
        </p:nvSpPr>
        <p:spPr>
          <a:xfrm>
            <a:off x="160507" y="81967"/>
            <a:ext cx="609437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Digital Entrepreneurship Academy – 2022 </a:t>
            </a:r>
            <a:endParaRPr b="0" i="0" sz="9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9" name="Google Shape;349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FFFF00"/>
                </a:solidFill>
              </a:rPr>
              <a:t>Cara Menggunakan Linktree &amp; Lynk.id 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350" name="Google Shape;350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Cara Menggunakan Linktree 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https://youtu.be/AFdRecVV5NE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Cara Menggunakan Lynk.id :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https://youtu.be/_Nn6N1ZpxGs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https://youtu.be/vSXbk3Z2eg4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6"/>
          <p:cNvSpPr txBox="1"/>
          <p:nvPr/>
        </p:nvSpPr>
        <p:spPr>
          <a:xfrm>
            <a:off x="1743213" y="3284376"/>
            <a:ext cx="3872269" cy="10344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oppins SemiBold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Terima Kasih</a:t>
            </a:r>
            <a:endParaRPr b="0" i="0" sz="4000" u="none" cap="none" strike="noStrike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356" name="Google Shape;35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6095" y="235427"/>
            <a:ext cx="1036576" cy="103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383" y="-254450"/>
            <a:ext cx="2082355" cy="2105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39235" y="5892800"/>
            <a:ext cx="5068836" cy="5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15482" y="2068498"/>
            <a:ext cx="3995289" cy="3582139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6"/>
          <p:cNvSpPr/>
          <p:nvPr/>
        </p:nvSpPr>
        <p:spPr>
          <a:xfrm>
            <a:off x="6634265" y="340468"/>
            <a:ext cx="5311301" cy="113813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medium confidence" id="361" name="Google Shape;361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53398" y="244444"/>
            <a:ext cx="2622270" cy="13155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application&#10;&#10;Description automatically generated" id="362" name="Google Shape;362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747829" y="343939"/>
            <a:ext cx="1138136" cy="1138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505265" y="343939"/>
            <a:ext cx="821001" cy="1138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" name="Google Shape;130;p3"/>
          <p:cNvCxnSpPr/>
          <p:nvPr/>
        </p:nvCxnSpPr>
        <p:spPr>
          <a:xfrm>
            <a:off x="2425677" y="2007644"/>
            <a:ext cx="0" cy="4850357"/>
          </a:xfrm>
          <a:prstGeom prst="straightConnector1">
            <a:avLst/>
          </a:prstGeom>
          <a:noFill/>
          <a:ln cap="flat" cmpd="sng" w="57150">
            <a:solidFill>
              <a:srgbClr val="F4B08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31" name="Google Shape;131;p3"/>
          <p:cNvGrpSpPr/>
          <p:nvPr/>
        </p:nvGrpSpPr>
        <p:grpSpPr>
          <a:xfrm>
            <a:off x="3336147" y="2007644"/>
            <a:ext cx="4560169" cy="674942"/>
            <a:chOff x="3059832" y="2116291"/>
            <a:chExt cx="2880320" cy="674942"/>
          </a:xfrm>
        </p:grpSpPr>
        <p:sp>
          <p:nvSpPr>
            <p:cNvPr id="132" name="Google Shape;132;p3"/>
            <p:cNvSpPr txBox="1"/>
            <p:nvPr/>
          </p:nvSpPr>
          <p:spPr>
            <a:xfrm>
              <a:off x="3059832" y="2421901"/>
              <a:ext cx="28803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Riwayat Hidup</a:t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3"/>
            <p:cNvSpPr txBox="1"/>
            <p:nvPr/>
          </p:nvSpPr>
          <p:spPr>
            <a:xfrm>
              <a:off x="3059832" y="2116291"/>
              <a:ext cx="288032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  <a:t>[[NAMA PENGAJAR]]</a:t>
              </a:r>
              <a:endParaRPr b="0" i="0" sz="20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" name="Google Shape;134;p3"/>
          <p:cNvSpPr txBox="1"/>
          <p:nvPr/>
        </p:nvSpPr>
        <p:spPr>
          <a:xfrm>
            <a:off x="233472" y="1915311"/>
            <a:ext cx="193009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Instruktur</a:t>
            </a:r>
            <a:endParaRPr b="1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3"/>
          <p:cNvSpPr txBox="1"/>
          <p:nvPr/>
        </p:nvSpPr>
        <p:spPr>
          <a:xfrm>
            <a:off x="160507" y="81967"/>
            <a:ext cx="609437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Digital Entrepreneurship Academy – 2022 </a:t>
            </a:r>
            <a:endParaRPr b="0" i="0" sz="9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6" name="Google Shape;136;p3"/>
          <p:cNvSpPr/>
          <p:nvPr/>
        </p:nvSpPr>
        <p:spPr>
          <a:xfrm>
            <a:off x="9526627" y="2007644"/>
            <a:ext cx="2188717" cy="25340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7" name="Google Shape;137;p3"/>
          <p:cNvGrpSpPr/>
          <p:nvPr/>
        </p:nvGrpSpPr>
        <p:grpSpPr>
          <a:xfrm>
            <a:off x="7490415" y="310021"/>
            <a:ext cx="4299507" cy="1029879"/>
            <a:chOff x="6453398" y="244444"/>
            <a:chExt cx="5492168" cy="1315562"/>
          </a:xfrm>
        </p:grpSpPr>
        <p:sp>
          <p:nvSpPr>
            <p:cNvPr id="138" name="Google Shape;138;p3"/>
            <p:cNvSpPr/>
            <p:nvPr/>
          </p:nvSpPr>
          <p:spPr>
            <a:xfrm>
              <a:off x="6634265" y="340468"/>
              <a:ext cx="5311301" cy="1138136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hape&#10;&#10;Description automatically generated with medium confidence" id="139" name="Google Shape;139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53398" y="244444"/>
              <a:ext cx="2622270" cy="13155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raphical user interface, application&#10;&#10;Description automatically generated" id="140" name="Google Shape;140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747829" y="343939"/>
              <a:ext cx="1138136" cy="113813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" name="Google Shape;141;p3"/>
          <p:cNvGrpSpPr/>
          <p:nvPr/>
        </p:nvGrpSpPr>
        <p:grpSpPr>
          <a:xfrm>
            <a:off x="344510" y="81967"/>
            <a:ext cx="2136635" cy="1730043"/>
            <a:chOff x="1006095" y="-254450"/>
            <a:chExt cx="2600643" cy="2105752"/>
          </a:xfrm>
        </p:grpSpPr>
        <p:pic>
          <p:nvPicPr>
            <p:cNvPr id="142" name="Google Shape;142;p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06095" y="235427"/>
              <a:ext cx="1036576" cy="1036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524383" y="-254450"/>
              <a:ext cx="2082355" cy="210575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4" name="Google Shape;144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446231" y="367133"/>
            <a:ext cx="890982" cy="1029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"/>
          <p:cNvSpPr/>
          <p:nvPr/>
        </p:nvSpPr>
        <p:spPr>
          <a:xfrm>
            <a:off x="0" y="0"/>
            <a:ext cx="329901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4"/>
          <p:cNvSpPr/>
          <p:nvPr/>
        </p:nvSpPr>
        <p:spPr>
          <a:xfrm>
            <a:off x="149455" y="5905728"/>
            <a:ext cx="807899" cy="807899"/>
          </a:xfrm>
          <a:prstGeom prst="corner">
            <a:avLst>
              <a:gd fmla="val 23355" name="adj1"/>
              <a:gd fmla="val 23357" name="adj2"/>
            </a:avLst>
          </a:prstGeom>
          <a:solidFill>
            <a:schemeClr val="lt1">
              <a:alpha val="4039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4"/>
          <p:cNvSpPr/>
          <p:nvPr/>
        </p:nvSpPr>
        <p:spPr>
          <a:xfrm>
            <a:off x="553404" y="2531764"/>
            <a:ext cx="2061054" cy="2077833"/>
          </a:xfrm>
          <a:custGeom>
            <a:rect b="b" l="l" r="r" t="t"/>
            <a:pathLst>
              <a:path extrusionOk="0" h="3234532" w="320841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160507" y="81967"/>
            <a:ext cx="609437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Digital Entrepreneurship Academy – 2022 </a:t>
            </a:r>
            <a:endParaRPr b="0" i="0" sz="9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" name="Google Shape;153;p4"/>
          <p:cNvSpPr txBox="1"/>
          <p:nvPr>
            <p:ph type="title"/>
          </p:nvPr>
        </p:nvSpPr>
        <p:spPr>
          <a:xfrm>
            <a:off x="4093210" y="3638757"/>
            <a:ext cx="732028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b="1" lang="en-US" sz="4800">
                <a:solidFill>
                  <a:schemeClr val="lt1"/>
                </a:solidFill>
              </a:rPr>
              <a:t>Instagram &amp; </a:t>
            </a:r>
            <a:br>
              <a:rPr b="1" lang="en-US" sz="4800">
                <a:solidFill>
                  <a:schemeClr val="lt1"/>
                </a:solidFill>
              </a:rPr>
            </a:br>
            <a:r>
              <a:rPr b="1" lang="en-US" sz="4800">
                <a:solidFill>
                  <a:schemeClr val="lt1"/>
                </a:solidFill>
              </a:rPr>
              <a:t>Instagram Profesional  </a:t>
            </a:r>
            <a:endParaRPr sz="4800">
              <a:solidFill>
                <a:schemeClr val="lt1"/>
              </a:solidFill>
            </a:endParaRPr>
          </a:p>
        </p:txBody>
      </p:sp>
      <p:pic>
        <p:nvPicPr>
          <p:cNvPr id="154" name="Google Shape;154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4875" y="985788"/>
            <a:ext cx="2857500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5"/>
          <p:cNvGrpSpPr/>
          <p:nvPr/>
        </p:nvGrpSpPr>
        <p:grpSpPr>
          <a:xfrm rot="10800000">
            <a:off x="744785" y="1984775"/>
            <a:ext cx="3484880" cy="2587224"/>
            <a:chOff x="0" y="1992982"/>
            <a:chExt cx="2635403" cy="3380234"/>
          </a:xfrm>
        </p:grpSpPr>
        <p:sp>
          <p:nvSpPr>
            <p:cNvPr id="160" name="Google Shape;160;p5"/>
            <p:cNvSpPr/>
            <p:nvPr/>
          </p:nvSpPr>
          <p:spPr>
            <a:xfrm>
              <a:off x="0" y="1992982"/>
              <a:ext cx="2555776" cy="33802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Calibri"/>
                <a:buNone/>
              </a:pPr>
              <a:r>
                <a:t/>
              </a:r>
              <a:endParaRPr b="0" i="0" sz="2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2589684" y="1992982"/>
              <a:ext cx="45719" cy="33802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Calibri"/>
                <a:buNone/>
              </a:pPr>
              <a:r>
                <a:t/>
              </a:r>
              <a:endParaRPr b="0" i="0" sz="2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2" name="Google Shape;162;p5"/>
          <p:cNvSpPr txBox="1"/>
          <p:nvPr/>
        </p:nvSpPr>
        <p:spPr>
          <a:xfrm>
            <a:off x="1473001" y="2616668"/>
            <a:ext cx="2343208" cy="1323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000"/>
              <a:buFont typeface="Calibri"/>
              <a:buNone/>
            </a:pPr>
            <a:r>
              <a:rPr b="1" i="0" lang="en-US" sz="40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Fitur Instagram </a:t>
            </a:r>
            <a:endParaRPr b="1" i="0" sz="4000" u="none" cap="none" strike="noStrike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5"/>
          <p:cNvSpPr/>
          <p:nvPr/>
        </p:nvSpPr>
        <p:spPr>
          <a:xfrm>
            <a:off x="5187679" y="773315"/>
            <a:ext cx="5720081" cy="846772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5"/>
          <p:cNvSpPr/>
          <p:nvPr/>
        </p:nvSpPr>
        <p:spPr>
          <a:xfrm>
            <a:off x="5116363" y="1886764"/>
            <a:ext cx="5691948" cy="593602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5"/>
          <p:cNvSpPr/>
          <p:nvPr/>
        </p:nvSpPr>
        <p:spPr>
          <a:xfrm>
            <a:off x="5130014" y="2744491"/>
            <a:ext cx="5764477" cy="593603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5"/>
          <p:cNvSpPr txBox="1"/>
          <p:nvPr/>
        </p:nvSpPr>
        <p:spPr>
          <a:xfrm>
            <a:off x="5399646" y="860615"/>
            <a:ext cx="594227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Halaman depan (Feed)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Berisi postingan dari teman yang kita follow atau sponsor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5"/>
          <p:cNvSpPr txBox="1"/>
          <p:nvPr/>
        </p:nvSpPr>
        <p:spPr>
          <a:xfrm>
            <a:off x="5520560" y="2121990"/>
            <a:ext cx="58213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Instagram Story  (IG Story) 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5"/>
          <p:cNvSpPr txBox="1"/>
          <p:nvPr/>
        </p:nvSpPr>
        <p:spPr>
          <a:xfrm>
            <a:off x="5476153" y="2834432"/>
            <a:ext cx="50796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Instagram Live (IG Live)</a:t>
            </a:r>
            <a:endParaRPr b="0" i="1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5"/>
          <p:cNvSpPr txBox="1"/>
          <p:nvPr/>
        </p:nvSpPr>
        <p:spPr>
          <a:xfrm>
            <a:off x="160507" y="81967"/>
            <a:ext cx="609437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Digital Entrepreneurship Academy – 2022 </a:t>
            </a:r>
            <a:endParaRPr b="0" i="0" sz="9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0" name="Google Shape;170;p5"/>
          <p:cNvSpPr/>
          <p:nvPr/>
        </p:nvSpPr>
        <p:spPr>
          <a:xfrm>
            <a:off x="5155014" y="4577280"/>
            <a:ext cx="5821363" cy="593603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5"/>
          <p:cNvSpPr txBox="1"/>
          <p:nvPr/>
        </p:nvSpPr>
        <p:spPr>
          <a:xfrm>
            <a:off x="5608707" y="4662687"/>
            <a:ext cx="517105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Sorotan </a:t>
            </a: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(Highlight)</a:t>
            </a:r>
            <a:endParaRPr b="0" i="1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5087808" y="3630263"/>
            <a:ext cx="5821363" cy="59360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5"/>
          <p:cNvSpPr txBox="1"/>
          <p:nvPr/>
        </p:nvSpPr>
        <p:spPr>
          <a:xfrm>
            <a:off x="5637902" y="3774147"/>
            <a:ext cx="517105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Reels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5087808" y="5551227"/>
            <a:ext cx="5821363" cy="59360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5"/>
          <p:cNvSpPr txBox="1"/>
          <p:nvPr/>
        </p:nvSpPr>
        <p:spPr>
          <a:xfrm>
            <a:off x="5652278" y="5664452"/>
            <a:ext cx="517105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Toko 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"/>
          <p:cNvSpPr txBox="1"/>
          <p:nvPr/>
        </p:nvSpPr>
        <p:spPr>
          <a:xfrm>
            <a:off x="160507" y="81967"/>
            <a:ext cx="609437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Digital Entrepreneurship Academy – 2022 </a:t>
            </a:r>
            <a:endParaRPr b="0" i="0" sz="9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1" name="Google Shape;18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4856" y="543217"/>
            <a:ext cx="4805680" cy="528862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6"/>
          <p:cNvSpPr txBox="1"/>
          <p:nvPr/>
        </p:nvSpPr>
        <p:spPr>
          <a:xfrm>
            <a:off x="985520" y="6062259"/>
            <a:ext cx="446024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Profil Akun Instagram Personal 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90024" y="543217"/>
            <a:ext cx="4805680" cy="528862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6"/>
          <p:cNvSpPr txBox="1"/>
          <p:nvPr/>
        </p:nvSpPr>
        <p:spPr>
          <a:xfrm>
            <a:off x="6835464" y="6083950"/>
            <a:ext cx="446024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Profil Akun Instagram Profesional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 txBox="1"/>
          <p:nvPr/>
        </p:nvSpPr>
        <p:spPr>
          <a:xfrm>
            <a:off x="160507" y="81967"/>
            <a:ext cx="609437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Digital Entrepreneurship Academy – 2022 </a:t>
            </a:r>
            <a:endParaRPr b="0" i="0" sz="9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0" name="Google Shape;19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FFFF00"/>
                </a:solidFill>
              </a:rPr>
              <a:t>Instagram Personal vs Instagram Profesional 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191" name="Google Shape;191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Tampilan Profil atau disebut sebagai Bio di IG Profesional lebih besar ruangnya, sehingga dapat menampilkan lebih banyak informasi tentang bisnis atau produk 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IG Profesional dapat terhubung dengan WhatsApp, Website, dan akun Marketplace (seperti Shoppee, Tokopedia, dll)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Dengan memiliki akun profesional di IG, maka UMKM dapat beriklan di IG (tersedia berbagai pilihan biaya iklan, tergantung dari target pemirsa/pembaca yang diinginkan)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Dengan beriklan di IG Profesional, maka postingan yang kita setting untuk diiklankan akan muncul di </a:t>
            </a:r>
            <a:r>
              <a:rPr i="1" lang="en-US">
                <a:solidFill>
                  <a:schemeClr val="lt1"/>
                </a:solidFill>
              </a:rPr>
              <a:t>feed </a:t>
            </a:r>
            <a:r>
              <a:rPr lang="en-US">
                <a:solidFill>
                  <a:schemeClr val="lt1"/>
                </a:solidFill>
              </a:rPr>
              <a:t>dari target pemirsa/pembaca kita</a:t>
            </a:r>
            <a:endParaRPr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8"/>
          <p:cNvSpPr txBox="1"/>
          <p:nvPr/>
        </p:nvSpPr>
        <p:spPr>
          <a:xfrm>
            <a:off x="160507" y="81967"/>
            <a:ext cx="609437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Digital Entrepreneurship Academy – 2022 </a:t>
            </a:r>
            <a:endParaRPr b="0" i="0" sz="9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7" name="Google Shape;197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FFFF00"/>
                </a:solidFill>
              </a:rPr>
              <a:t>Komunikasi dan Keterikatan </a:t>
            </a:r>
            <a:r>
              <a:rPr b="1" i="1" lang="en-US">
                <a:solidFill>
                  <a:srgbClr val="FFFF00"/>
                </a:solidFill>
              </a:rPr>
              <a:t>(Engagement) </a:t>
            </a:r>
            <a:r>
              <a:rPr b="1" lang="en-US">
                <a:solidFill>
                  <a:srgbClr val="FFFF00"/>
                </a:solidFill>
              </a:rPr>
              <a:t>di Instagram 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198" name="Google Shape;198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Pemirsa/pembaca dapat berkomunikasi lebih lanjut dengan penjual atau pemilik akun lewat Pesan Langsung </a:t>
            </a:r>
            <a:r>
              <a:rPr i="1" lang="en-US">
                <a:solidFill>
                  <a:schemeClr val="lt1"/>
                </a:solidFill>
              </a:rPr>
              <a:t>(Direct Message) </a:t>
            </a:r>
            <a:r>
              <a:rPr lang="en-US">
                <a:solidFill>
                  <a:schemeClr val="lt1"/>
                </a:solidFill>
              </a:rPr>
              <a:t>dan juga lewat kolom komentar di IG.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Tampilan akun yang menarik dan ramai dengan keterikatan dari pemirsa/pembaca akan mendorong untuk memperhatikan lebih jauh produk atau jasa yang ditawarkan.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Akun IG yang sepi dari like dan komentar akan membuat pemirsa/pembaca juga tidak tertarik untuk melihat atau bahkan lebih jauh mencari informasi dan kemudian membeli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"/>
          <p:cNvSpPr txBox="1"/>
          <p:nvPr/>
        </p:nvSpPr>
        <p:spPr>
          <a:xfrm>
            <a:off x="160507" y="81967"/>
            <a:ext cx="609437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Digital Entrepreneurship Academy – 2022 </a:t>
            </a:r>
            <a:endParaRPr b="0" i="0" sz="9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4" name="Google Shape;20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0" y="474543"/>
            <a:ext cx="3992880" cy="5344847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9"/>
          <p:cNvSpPr txBox="1"/>
          <p:nvPr/>
        </p:nvSpPr>
        <p:spPr>
          <a:xfrm>
            <a:off x="799118" y="6025575"/>
            <a:ext cx="399288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Contoh tampilan Feed Akun Personal di Instagram 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9"/>
          <p:cNvSpPr txBox="1"/>
          <p:nvPr/>
        </p:nvSpPr>
        <p:spPr>
          <a:xfrm>
            <a:off x="9709844" y="1859339"/>
            <a:ext cx="2066144" cy="3139321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Iklan kita akan muncul di feed target pemirsa/pembaca dengan ada tulisan Bersponsor, serta dapat langsung memproses pesanan dengan mengklik tombol pesan sekarang 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03562" y="197383"/>
            <a:ext cx="3992880" cy="6199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2021-10-11T12:11:55Z</dcterms:created>
  <dc:creator>ivans</dc:creator>
</cp:coreProperties>
</file>